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7BA0"/>
    <a:srgbClr val="AEBA41"/>
    <a:srgbClr val="404040"/>
    <a:srgbClr val="7F7F7F"/>
    <a:srgbClr val="D9D9D9"/>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6224" autoAdjust="0"/>
  </p:normalViewPr>
  <p:slideViewPr>
    <p:cSldViewPr snapToGrid="0">
      <p:cViewPr varScale="1">
        <p:scale>
          <a:sx n="59" d="100"/>
          <a:sy n="59" d="100"/>
        </p:scale>
        <p:origin x="242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73430"/>
            <a:ext cx="3219332" cy="369332"/>
            <a:chOff x="4484245" y="2506755"/>
            <a:chExt cx="3219332" cy="369332"/>
          </a:xfrm>
        </p:grpSpPr>
        <p:sp>
          <p:nvSpPr>
            <p:cNvPr id="19" name="TextBox 18">
              <a:extLst>
                <a:ext uri="{FF2B5EF4-FFF2-40B4-BE49-F238E27FC236}">
                  <a16:creationId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356651"/>
            <a:ext cx="3276026" cy="457200"/>
            <a:chOff x="4430273" y="4118526"/>
            <a:chExt cx="3276026" cy="457200"/>
          </a:xfrm>
        </p:grpSpPr>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t>[ OCT 5 – OCT 10, 2016 ]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t>1</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endParaRPr lang="en-US" dirty="0"/>
          </a:p>
          <a:p>
            <a:r>
              <a:rPr dirty="0"/>
              <a:t>(very dangerous)</a:t>
            </a:r>
          </a:p>
        </p:txBody>
      </p:sp>
      <p:sp>
        <p:nvSpPr>
          <p:cNvPr id="13" name="txt_dash_v2"/>
          <p:cNvSpPr>
            <a:spLocks noGrp="1"/>
          </p:cNvSpPr>
          <p:nvPr>
            <p:ph type="body" sz="quarter" idx="19" hasCustomPrompt="1"/>
          </p:nvPr>
        </p:nvSpPr>
        <p:spPr>
          <a:xfrm>
            <a:off x="605410" y="2595195"/>
            <a:ext cx="914400" cy="457200"/>
          </a:xfrm>
        </p:spPr>
        <p:txBody>
          <a:bodyPr/>
          <a:lstStyle/>
          <a:p>
            <a:r>
              <a:rPr dirty="0"/>
              <a:t>6.6</a:t>
            </a:r>
          </a:p>
        </p:txBody>
      </p:sp>
      <p:sp>
        <p:nvSpPr>
          <p:cNvPr id="14" name="txt_dash_v2_desc"/>
          <p:cNvSpPr>
            <a:spLocks noGrp="1"/>
          </p:cNvSpPr>
          <p:nvPr>
            <p:ph type="body" sz="quarter" idx="23" hasCustomPrompt="1"/>
          </p:nvPr>
        </p:nvSpPr>
        <p:spPr>
          <a:xfrm>
            <a:off x="146304" y="2855618"/>
            <a:ext cx="1828800" cy="548640"/>
          </a:xfrm>
        </p:spPr>
        <p:txBody>
          <a:bodyPr/>
          <a:lstStyle/>
          <a:p>
            <a:r>
              <a:rPr dirty="0"/>
              <a:t>Inches of Rain*</a:t>
            </a:r>
          </a:p>
        </p:txBody>
      </p:sp>
      <p:sp>
        <p:nvSpPr>
          <p:cNvPr id="15" name="txt_dash_v3"/>
          <p:cNvSpPr>
            <a:spLocks noGrp="1"/>
          </p:cNvSpPr>
          <p:nvPr>
            <p:ph type="body" sz="quarter" idx="20" hasCustomPrompt="1"/>
          </p:nvPr>
        </p:nvSpPr>
        <p:spPr>
          <a:xfrm>
            <a:off x="606116" y="3564054"/>
            <a:ext cx="914400" cy="457200"/>
          </a:xfrm>
        </p:spPr>
        <p:txBody>
          <a:bodyPr/>
          <a:lstStyle/>
          <a:p>
            <a:r>
              <a:rPr dirty="0"/>
              <a:t>47</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 </a:t>
            </a:r>
            <a:endParaRPr lang="en-US" dirty="0"/>
          </a:p>
          <a:p>
            <a:r>
              <a:rPr dirty="0"/>
              <a:t>of Max Wind Gusts</a:t>
            </a:r>
          </a:p>
        </p:txBody>
      </p:sp>
      <p:sp>
        <p:nvSpPr>
          <p:cNvPr id="17" name="txt_dash_v4"/>
          <p:cNvSpPr>
            <a:spLocks noGrp="1"/>
          </p:cNvSpPr>
          <p:nvPr>
            <p:ph type="body" sz="quarter" idx="21" hasCustomPrompt="1"/>
          </p:nvPr>
        </p:nvSpPr>
        <p:spPr>
          <a:xfrm>
            <a:off x="606116" y="4636971"/>
            <a:ext cx="914400" cy="457200"/>
          </a:xfrm>
        </p:spPr>
        <p:txBody>
          <a:bodyPr/>
          <a:lstStyle/>
          <a:p>
            <a:r>
              <a:rPr dirty="0"/>
              <a:t>4</a:t>
            </a:r>
          </a:p>
        </p:txBody>
      </p:sp>
      <p:sp>
        <p:nvSpPr>
          <p:cNvPr id="18" name="txt_dash_v4_desc"/>
          <p:cNvSpPr>
            <a:spLocks noGrp="1"/>
          </p:cNvSpPr>
          <p:nvPr>
            <p:ph type="body" sz="quarter" idx="25" hasCustomPrompt="1"/>
          </p:nvPr>
        </p:nvSpPr>
        <p:spPr>
          <a:xfrm>
            <a:off x="145843" y="4886541"/>
            <a:ext cx="1828800" cy="548640"/>
          </a:xfrm>
        </p:spPr>
        <p:txBody>
          <a:bodyPr/>
          <a:lstStyle/>
          <a:p>
            <a:r>
              <a:rPr dirty="0"/>
              <a:t>Feet of Storm Surge**</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Matthew at “</a:t>
            </a:r>
            <a:r>
              <a:rPr b="1" dirty="0"/>
              <a:t>North Carolina NERR</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On Oct</a:t>
            </a:r>
            <a:r>
              <a:rPr lang="en-US" dirty="0"/>
              <a:t>.</a:t>
            </a:r>
            <a:r>
              <a:rPr dirty="0"/>
              <a:t> 8th, Matthew moved parallel to the South Carolina coast as a category 1 hurricane until it made landfall </a:t>
            </a:r>
            <a:br>
              <a:rPr lang="en-US" dirty="0"/>
            </a:br>
            <a:r>
              <a:rPr dirty="0"/>
              <a:t>near </a:t>
            </a:r>
            <a:r>
              <a:rPr dirty="0" err="1"/>
              <a:t>McClellanville</a:t>
            </a:r>
            <a:r>
              <a:rPr lang="en-US" dirty="0"/>
              <a:t>, South Carolina</a:t>
            </a:r>
            <a:r>
              <a:rPr dirty="0"/>
              <a:t>.  </a:t>
            </a:r>
            <a:r>
              <a:rPr lang="en-US" dirty="0"/>
              <a:t>Matthew soon </a:t>
            </a:r>
            <a:r>
              <a:rPr dirty="0"/>
              <a:t>moved offshore, but the large eyewall extended well inland and brought hurricane-force wind gusts and heavy rains to coastal regions of the Carolinas. On Oct</a:t>
            </a:r>
            <a:r>
              <a:rPr lang="en-US" dirty="0"/>
              <a:t>.</a:t>
            </a:r>
            <a:r>
              <a:rPr dirty="0"/>
              <a:t> 9th, Matthew traveled along the southeastern coast of North Carolina before continuing its path east-northeastward away from the state.
The effects of Matthew were observed at the North Carolina (NOC) Basin Research Reserve through the System-Wide Monitoring Program (SWMP), which tracks short-term variability and long-term change in weather</a:t>
            </a:r>
            <a:r>
              <a:rPr lang="en-US" dirty="0"/>
              <a:t> </a:t>
            </a:r>
            <a:r>
              <a:rPr dirty="0"/>
              <a:t>and water quality in the areas </a:t>
            </a:r>
            <a:r>
              <a:rPr lang="en-US" dirty="0"/>
              <a:t>of Wilmington, South Port, and surrounding areas in New Hanover County in North Carolina.</a:t>
            </a:r>
            <a:endParaRPr dirty="0"/>
          </a:p>
        </p:txBody>
      </p:sp>
      <p:sp>
        <p:nvSpPr>
          <p:cNvPr id="21" name="txt_data_src"/>
          <p:cNvSpPr>
            <a:spLocks noGrp="1"/>
          </p:cNvSpPr>
          <p:nvPr>
            <p:ph type="body" sz="quarter" idx="13" hasCustomPrompt="1"/>
          </p:nvPr>
        </p:nvSpPr>
        <p:spPr>
          <a:xfrm>
            <a:off x="4553689" y="9388938"/>
            <a:ext cx="3017520" cy="228600"/>
          </a:xfrm>
        </p:spPr>
        <p:txBody>
          <a:bodyPr/>
          <a:lstStyle/>
          <a:p>
            <a:r>
              <a:rPr dirty="0"/>
              <a:t>Data shown are based on the NOC weather monitoring site</a:t>
            </a:r>
          </a:p>
        </p:txBody>
      </p:sp>
      <p:sp>
        <p:nvSpPr>
          <p:cNvPr id="22" name="txt_date_update"/>
          <p:cNvSpPr>
            <a:spLocks noGrp="1"/>
          </p:cNvSpPr>
          <p:nvPr>
            <p:ph type="body" sz="quarter" idx="14" hasCustomPrompt="1"/>
          </p:nvPr>
        </p:nvSpPr>
        <p:spPr>
          <a:xfrm>
            <a:off x="5741275" y="9830362"/>
            <a:ext cx="1828800" cy="228600"/>
          </a:xfrm>
        </p:spPr>
        <p:txBody>
          <a:bodyPr/>
          <a:lstStyle/>
          <a:p>
            <a:r>
              <a:rPr dirty="0"/>
              <a:t>Created on May 27,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xt_date_update">
            <a:extLst>
              <a:ext uri="{FF2B5EF4-FFF2-40B4-BE49-F238E27FC236}">
                <a16:creationId xmlns:a16="http://schemas.microsoft.com/office/drawing/2014/main" id="{62D6027D-CF24-49A5-B5F5-250FECFFFC42}"/>
              </a:ext>
            </a:extLst>
          </p:cNvPr>
          <p:cNvSpPr txBox="1">
            <a:spLocks/>
          </p:cNvSpPr>
          <p:nvPr/>
        </p:nvSpPr>
        <p:spPr>
          <a:xfrm>
            <a:off x="5741275" y="9539199"/>
            <a:ext cx="1828800" cy="228600"/>
          </a:xfrm>
          <a:prstGeom prst="rect">
            <a:avLst/>
          </a:prstGeom>
        </p:spPr>
        <p:txBody>
          <a:bodyPr lIns="0" rIns="0" anchor="ctr" anchorCtr="0">
            <a:normAutofit/>
          </a:bodyPr>
          <a:lstStyle>
            <a:lvl1pPr marL="0" indent="0" algn="r" defTabSz="777240" rtl="0" eaLnBrk="1" latinLnBrk="0" hangingPunct="1">
              <a:lnSpc>
                <a:spcPct val="90000"/>
              </a:lnSpc>
              <a:spcBef>
                <a:spcPts val="850"/>
              </a:spcBef>
              <a:buFontTx/>
              <a:buNone/>
              <a:defRPr sz="900" kern="1200">
                <a:solidFill>
                  <a:srgbClr val="7F7F7F"/>
                </a:solidFill>
                <a:latin typeface="+mn-lt"/>
                <a:ea typeface="+mn-ea"/>
                <a:cs typeface="+mn-cs"/>
              </a:defRPr>
            </a:lvl1pPr>
            <a:lvl2pPr marL="388620" indent="0" algn="l" defTabSz="777240" rtl="0" eaLnBrk="1" latinLnBrk="0" hangingPunct="1">
              <a:lnSpc>
                <a:spcPct val="90000"/>
              </a:lnSpc>
              <a:spcBef>
                <a:spcPts val="425"/>
              </a:spcBef>
              <a:buFontTx/>
              <a:buNone/>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t>*Wilmington IAP (KILM) site</a:t>
            </a:r>
          </a:p>
        </p:txBody>
      </p:sp>
      <p:sp>
        <p:nvSpPr>
          <p:cNvPr id="25" name="txt_date_update">
            <a:extLst>
              <a:ext uri="{FF2B5EF4-FFF2-40B4-BE49-F238E27FC236}">
                <a16:creationId xmlns:a16="http://schemas.microsoft.com/office/drawing/2014/main" id="{C2733433-6072-492D-9EDF-8D82128DAC91}"/>
              </a:ext>
            </a:extLst>
          </p:cNvPr>
          <p:cNvSpPr txBox="1">
            <a:spLocks/>
          </p:cNvSpPr>
          <p:nvPr/>
        </p:nvSpPr>
        <p:spPr>
          <a:xfrm>
            <a:off x="5741275" y="9692676"/>
            <a:ext cx="1828800" cy="228600"/>
          </a:xfrm>
          <a:prstGeom prst="rect">
            <a:avLst/>
          </a:prstGeom>
        </p:spPr>
        <p:txBody>
          <a:bodyPr lIns="0" rIns="0" anchor="ctr" anchorCtr="0">
            <a:normAutofit/>
          </a:bodyPr>
          <a:lstStyle>
            <a:lvl1pPr marL="0" indent="0" algn="r" defTabSz="777240" rtl="0" eaLnBrk="1" latinLnBrk="0" hangingPunct="1">
              <a:lnSpc>
                <a:spcPct val="90000"/>
              </a:lnSpc>
              <a:spcBef>
                <a:spcPts val="850"/>
              </a:spcBef>
              <a:buFontTx/>
              <a:buNone/>
              <a:defRPr sz="900" kern="1200">
                <a:solidFill>
                  <a:srgbClr val="7F7F7F"/>
                </a:solidFill>
                <a:latin typeface="+mn-lt"/>
                <a:ea typeface="+mn-ea"/>
                <a:cs typeface="+mn-cs"/>
              </a:defRPr>
            </a:lvl1pPr>
            <a:lvl2pPr marL="388620" indent="0" algn="l" defTabSz="777240" rtl="0" eaLnBrk="1" latinLnBrk="0" hangingPunct="1">
              <a:lnSpc>
                <a:spcPct val="90000"/>
              </a:lnSpc>
              <a:spcBef>
                <a:spcPts val="425"/>
              </a:spcBef>
              <a:buFontTx/>
              <a:buNone/>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t>**NHC Report AL142016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t>NOC</a:t>
            </a:r>
          </a:p>
        </p:txBody>
      </p:sp>
      <p:sp>
        <p:nvSpPr>
          <p:cNvPr id="3" name="txt_resrv_nerrs_desc"/>
          <p:cNvSpPr>
            <a:spLocks noGrp="1"/>
          </p:cNvSpPr>
          <p:nvPr>
            <p:ph type="body" sz="quarter" idx="11"/>
          </p:nvPr>
        </p:nvSpPr>
        <p:spPr>
          <a:xfrm>
            <a:off x="1872342" y="228598"/>
            <a:ext cx="5212080" cy="914400"/>
          </a:xfrm>
        </p:spPr>
        <p:txBody>
          <a:bodyPr/>
          <a:lstStyle/>
          <a:p>
            <a:r>
              <a:rPr dirty="0"/>
              <a:t>The North Carolina NERR (NOC) is one of 29 sites in the </a:t>
            </a:r>
            <a:r>
              <a:rPr b="1" dirty="0"/>
              <a:t>National Estuarine Research Reserve Systems (NERRS)</a:t>
            </a:r>
            <a:r>
              <a:rPr dirty="0"/>
              <a:t>.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t>North Carolina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dirty="0"/>
              <a:t>North Carolina NERR operates a weather station located </a:t>
            </a:r>
            <a:br>
              <a:rPr lang="en-US" dirty="0"/>
            </a:br>
            <a:r>
              <a:rPr dirty="0"/>
              <a:t>at Research Creek (RC) and maintains four continuous, long-term water quality stations at Research Creek (RC), </a:t>
            </a:r>
            <a:r>
              <a:rPr dirty="0" err="1"/>
              <a:t>Loosin</a:t>
            </a:r>
            <a:r>
              <a:rPr dirty="0"/>
              <a:t> Creek (LC), Zeke’s Basin (ZB), and East Cribbing (EC).
North Carolina NERR is part of the SWMP. As Hurricane Matthew approached the state, North Carolina NERR monitored the weather and water quality, collecting </a:t>
            </a:r>
            <a:br>
              <a:rPr lang="en-US" dirty="0"/>
            </a:br>
            <a:r>
              <a:rPr dirty="0"/>
              <a:t>data every 15 minutes for the following parameters: air temperature, relative humidity, atmospheric pressure, rainfall, wind speed and direction, water temperature, depth, salinity, dissolved oxygen, turbidity, and </a:t>
            </a:r>
            <a:r>
              <a:rPr dirty="0" err="1"/>
              <a:t>pH.</a:t>
            </a:r>
            <a:endParaRPr dirty="0"/>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grpSp>
        <p:nvGrpSpPr>
          <p:cNvPr id="7" name="Group 6">
            <a:extLst>
              <a:ext uri="{FF2B5EF4-FFF2-40B4-BE49-F238E27FC236}">
                <a16:creationId xmlns:a16="http://schemas.microsoft.com/office/drawing/2014/main" id="{486C3ABD-FB95-41E5-952B-59E4448D3F73}"/>
              </a:ext>
            </a:extLst>
          </p:cNvPr>
          <p:cNvGrpSpPr/>
          <p:nvPr/>
        </p:nvGrpSpPr>
        <p:grpSpPr>
          <a:xfrm>
            <a:off x="2076079" y="4078799"/>
            <a:ext cx="1742235" cy="1067214"/>
            <a:chOff x="1953547" y="4249834"/>
            <a:chExt cx="1742235" cy="1067214"/>
          </a:xfrm>
        </p:grpSpPr>
        <p:sp>
          <p:nvSpPr>
            <p:cNvPr id="8" name="TextBox 7">
              <a:extLst>
                <a:ext uri="{FF2B5EF4-FFF2-40B4-BE49-F238E27FC236}">
                  <a16:creationId xmlns:a16="http://schemas.microsoft.com/office/drawing/2014/main" id="{AD9FFBC9-C03F-4173-9BB0-8F5D473D9A2C}"/>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9" name="Picture 8" descr="A picture containing text, plant, leaf&#10;&#10;Description automatically generated">
              <a:extLst>
                <a:ext uri="{FF2B5EF4-FFF2-40B4-BE49-F238E27FC236}">
                  <a16:creationId xmlns:a16="http://schemas.microsoft.com/office/drawing/2014/main" id="{D3D4169A-03AA-4589-A2CA-C1FC4F5EE36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0" name="Straight Arrow Connector 9">
              <a:extLst>
                <a:ext uri="{FF2B5EF4-FFF2-40B4-BE49-F238E27FC236}">
                  <a16:creationId xmlns:a16="http://schemas.microsoft.com/office/drawing/2014/main" id="{453F5825-23A2-4523-9B2C-CFF00BD7D6AD}"/>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82345A3C-CFC7-4AB6-BA1C-6ABDA66E9B4B}"/>
              </a:ext>
            </a:extLst>
          </p:cNvPr>
          <p:cNvSpPr/>
          <p:nvPr/>
        </p:nvSpPr>
        <p:spPr>
          <a:xfrm>
            <a:off x="2165397" y="4064568"/>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sp>
        <p:nvSpPr>
          <p:cNvPr id="12" name="TextBox 35">
            <a:extLst>
              <a:ext uri="{FF2B5EF4-FFF2-40B4-BE49-F238E27FC236}">
                <a16:creationId xmlns:a16="http://schemas.microsoft.com/office/drawing/2014/main" id="{F8C5ECC7-381F-4533-B437-231AE7575DF6}"/>
              </a:ext>
            </a:extLst>
          </p:cNvPr>
          <p:cNvSpPr txBox="1"/>
          <p:nvPr/>
        </p:nvSpPr>
        <p:spPr>
          <a:xfrm>
            <a:off x="942123" y="3867039"/>
            <a:ext cx="140615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North Carolina NERR</a:t>
            </a:r>
          </a:p>
        </p:txBody>
      </p:sp>
      <p:grpSp>
        <p:nvGrpSpPr>
          <p:cNvPr id="13" name="Group 12">
            <a:extLst>
              <a:ext uri="{FF2B5EF4-FFF2-40B4-BE49-F238E27FC236}">
                <a16:creationId xmlns:a16="http://schemas.microsoft.com/office/drawing/2014/main" id="{30A5F6E6-8B64-4175-B549-3B646BFB1990}"/>
              </a:ext>
            </a:extLst>
          </p:cNvPr>
          <p:cNvGrpSpPr/>
          <p:nvPr/>
        </p:nvGrpSpPr>
        <p:grpSpPr>
          <a:xfrm>
            <a:off x="6571019" y="9245253"/>
            <a:ext cx="1079118" cy="584549"/>
            <a:chOff x="642659" y="8278477"/>
            <a:chExt cx="1079118" cy="584549"/>
          </a:xfrm>
        </p:grpSpPr>
        <p:grpSp>
          <p:nvGrpSpPr>
            <p:cNvPr id="14" name="Group 13">
              <a:extLst>
                <a:ext uri="{FF2B5EF4-FFF2-40B4-BE49-F238E27FC236}">
                  <a16:creationId xmlns:a16="http://schemas.microsoft.com/office/drawing/2014/main" id="{80FD2946-1495-4D25-8D85-E71FDC87B138}"/>
                </a:ext>
              </a:extLst>
            </p:cNvPr>
            <p:cNvGrpSpPr/>
            <p:nvPr/>
          </p:nvGrpSpPr>
          <p:grpSpPr>
            <a:xfrm>
              <a:off x="644071" y="8278477"/>
              <a:ext cx="1077706" cy="584549"/>
              <a:chOff x="6576245" y="2439691"/>
              <a:chExt cx="1077706" cy="584549"/>
            </a:xfrm>
          </p:grpSpPr>
          <p:sp>
            <p:nvSpPr>
              <p:cNvPr id="16" name="TextBox 15">
                <a:extLst>
                  <a:ext uri="{FF2B5EF4-FFF2-40B4-BE49-F238E27FC236}">
                    <a16:creationId xmlns:a16="http://schemas.microsoft.com/office/drawing/2014/main" id="{A81FE4A4-B65B-402C-9981-69E15D6C9F1A}"/>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17" name="TextBox 16">
                <a:extLst>
                  <a:ext uri="{FF2B5EF4-FFF2-40B4-BE49-F238E27FC236}">
                    <a16:creationId xmlns:a16="http://schemas.microsoft.com/office/drawing/2014/main" id="{FE96759A-8B75-437E-A7FF-910DF1933770}"/>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18" name="Oval 17">
                <a:extLst>
                  <a:ext uri="{FF2B5EF4-FFF2-40B4-BE49-F238E27FC236}">
                    <a16:creationId xmlns:a16="http://schemas.microsoft.com/office/drawing/2014/main" id="{091567A6-EFC2-45E2-89E0-E199C8120CDD}"/>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5" name="Oval 14">
              <a:extLst>
                <a:ext uri="{FF2B5EF4-FFF2-40B4-BE49-F238E27FC236}">
                  <a16:creationId xmlns:a16="http://schemas.microsoft.com/office/drawing/2014/main" id="{D97301D2-4EC1-4EF9-8D1D-8B1B1A43F9DE}"/>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14544"/>
            <a:ext cx="4160520" cy="1097280"/>
          </a:xfrm>
        </p:spPr>
        <p:txBody>
          <a:bodyPr/>
          <a:lstStyle/>
          <a:p>
            <a:r>
              <a:rPr dirty="0"/>
              <a:t>Matthew traveled along the Florida coast as a category 3 hurricane. Matthew weakened to a category 2 near the Georgia coast and then transitioned to a category 1 near South Carolina.  On Oct. 9th, Matthew traveled along the southeastern coast of North Carolina before becoming an extratropical storm.</a:t>
            </a:r>
          </a:p>
        </p:txBody>
      </p:sp>
      <p:sp>
        <p:nvSpPr>
          <p:cNvPr id="3" name="txt_ei_human_health_safety"/>
          <p:cNvSpPr>
            <a:spLocks noGrp="1"/>
          </p:cNvSpPr>
          <p:nvPr>
            <p:ph type="body" sz="quarter" idx="14"/>
          </p:nvPr>
        </p:nvSpPr>
        <p:spPr>
          <a:xfrm>
            <a:off x="4981128" y="894334"/>
            <a:ext cx="2743200" cy="1463040"/>
          </a:xfrm>
        </p:spPr>
        <p:txBody>
          <a:bodyPr/>
          <a:lstStyle/>
          <a:p>
            <a:r>
              <a:rPr dirty="0"/>
              <a:t>Freshwater flooding was widespread with low-lying areas impacted across several municipalities. </a:t>
            </a:r>
            <a:endParaRPr lang="en-US" dirty="0"/>
          </a:p>
          <a:p>
            <a:r>
              <a:rPr dirty="0"/>
              <a:t>Flooding caused closures of roads and sections of interstates. </a:t>
            </a:r>
            <a:endParaRPr lang="en-US" dirty="0"/>
          </a:p>
          <a:p>
            <a:r>
              <a:rPr dirty="0"/>
              <a:t>In New Hanover County, storm surge resulted in record flooding in downtown Wilmington.</a:t>
            </a:r>
          </a:p>
        </p:txBody>
      </p:sp>
      <p:sp>
        <p:nvSpPr>
          <p:cNvPr id="4" name="txt_ei_economic_losses"/>
          <p:cNvSpPr>
            <a:spLocks noGrp="1"/>
          </p:cNvSpPr>
          <p:nvPr>
            <p:ph type="body" sz="quarter" idx="15"/>
          </p:nvPr>
        </p:nvSpPr>
        <p:spPr>
          <a:xfrm>
            <a:off x="4983480" y="2845809"/>
            <a:ext cx="2743200" cy="1188720"/>
          </a:xfrm>
        </p:spPr>
        <p:txBody>
          <a:bodyPr/>
          <a:lstStyle/>
          <a:p>
            <a:r>
              <a:rPr dirty="0"/>
              <a:t>Matthew’s most costly impacts occurred in North Carolina where over $5 billion worth of damage was estimated. This was largely due to historic levels of river flooding in eastern North Carolina where 100,000 homes, businesses and other structures were damaged.</a:t>
            </a:r>
          </a:p>
        </p:txBody>
      </p:sp>
      <p:sp>
        <p:nvSpPr>
          <p:cNvPr id="5" name="txt_ei_ecosystem_impacts"/>
          <p:cNvSpPr>
            <a:spLocks noGrp="1"/>
          </p:cNvSpPr>
          <p:nvPr>
            <p:ph type="body" sz="quarter" idx="16"/>
          </p:nvPr>
        </p:nvSpPr>
        <p:spPr>
          <a:xfrm>
            <a:off x="4978966" y="4683906"/>
            <a:ext cx="2743200" cy="1645920"/>
          </a:xfrm>
        </p:spPr>
        <p:txBody>
          <a:bodyPr/>
          <a:lstStyle/>
          <a:p>
            <a:r>
              <a:rPr dirty="0"/>
              <a:t>Aquatic life, like oysters, crabs, shrimp, fish, phytoplankton, etc. rely on specific levels of salinity and dissolved oxygen to thrive and survive. The weather impacts from Matthew caused significant drops in the levels of salinity and turbidity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t>Data reporting time periods for Hurricane Matthew: 10/6/2016 - 10/10/2016</a:t>
            </a:r>
          </a:p>
        </p:txBody>
      </p:sp>
      <p:sp>
        <p:nvSpPr>
          <p:cNvPr id="7" name="txt_weather_co_box"/>
          <p:cNvSpPr>
            <a:spLocks noGrp="1"/>
          </p:cNvSpPr>
          <p:nvPr>
            <p:ph type="body" sz="quarter" idx="12"/>
          </p:nvPr>
        </p:nvSpPr>
        <p:spPr>
          <a:xfrm>
            <a:off x="6225679" y="7328628"/>
            <a:ext cx="1417320" cy="2240280"/>
          </a:xfrm>
        </p:spPr>
        <p:txBody>
          <a:bodyPr/>
          <a:lstStyle/>
          <a:p>
            <a:r>
              <a:rPr dirty="0"/>
              <a:t>The highest </a:t>
            </a:r>
            <a:br>
              <a:rPr lang="en-US" dirty="0"/>
            </a:br>
            <a:r>
              <a:rPr dirty="0"/>
              <a:t>local wind measurements were recorded when Matthew approached North Carolina on Oct. 8. Wind speeds remained high</a:t>
            </a:r>
            <a:br>
              <a:rPr lang="en-US" dirty="0"/>
            </a:br>
            <a:r>
              <a:rPr lang="en-US" dirty="0"/>
              <a:t>early on</a:t>
            </a:r>
            <a:r>
              <a:rPr dirty="0"/>
              <a:t> Oct. 9.</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9" name="Star: 4 Points 8">
            <a:extLst>
              <a:ext uri="{FF2B5EF4-FFF2-40B4-BE49-F238E27FC236}">
                <a16:creationId xmlns:a16="http://schemas.microsoft.com/office/drawing/2014/main" id="{B8D03EE2-A26A-459D-9EF7-721D27AADEDD}"/>
              </a:ext>
            </a:extLst>
          </p:cNvPr>
          <p:cNvSpPr/>
          <p:nvPr/>
        </p:nvSpPr>
        <p:spPr>
          <a:xfrm>
            <a:off x="1983693" y="2510502"/>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6132DB-4E78-4878-BF46-19AD68E07D44}"/>
              </a:ext>
            </a:extLst>
          </p:cNvPr>
          <p:cNvSpPr txBox="1"/>
          <p:nvPr/>
        </p:nvSpPr>
        <p:spPr>
          <a:xfrm>
            <a:off x="1685463" y="2620241"/>
            <a:ext cx="596459" cy="276999"/>
          </a:xfrm>
          <a:prstGeom prst="rect">
            <a:avLst/>
          </a:prstGeom>
          <a:noFill/>
        </p:spPr>
        <p:txBody>
          <a:bodyPr wrap="square" rtlCol="0">
            <a:spAutoFit/>
          </a:bodyPr>
          <a:lstStyle/>
          <a:p>
            <a:r>
              <a:rPr lang="en-US" sz="1200" b="1" dirty="0">
                <a:solidFill>
                  <a:srgbClr val="247BA0"/>
                </a:solidFill>
              </a:rPr>
              <a:t>NOC</a:t>
            </a:r>
          </a:p>
        </p:txBody>
      </p:sp>
      <p:graphicFrame>
        <p:nvGraphicFramePr>
          <p:cNvPr id="12" name="Table 32">
            <a:extLst>
              <a:ext uri="{FF2B5EF4-FFF2-40B4-BE49-F238E27FC236}">
                <a16:creationId xmlns:a16="http://schemas.microsoft.com/office/drawing/2014/main" id="{35941957-013E-4ACB-98E7-C7481D8CED9D}"/>
              </a:ext>
            </a:extLst>
          </p:cNvPr>
          <p:cNvGraphicFramePr>
            <a:graphicFrameLocks noGrp="1"/>
          </p:cNvGraphicFramePr>
          <p:nvPr>
            <p:extLst>
              <p:ext uri="{D42A27DB-BD31-4B8C-83A1-F6EECF244321}">
                <p14:modId xmlns:p14="http://schemas.microsoft.com/office/powerpoint/2010/main" val="2089486162"/>
              </p:ext>
            </p:extLst>
          </p:nvPr>
        </p:nvGraphicFramePr>
        <p:xfrm>
          <a:off x="218173" y="7335597"/>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886900834"/>
                    </a:ext>
                  </a:extLst>
                </a:gridCol>
                <a:gridCol w="1031507">
                  <a:extLst>
                    <a:ext uri="{9D8B030D-6E8A-4147-A177-3AD203B41FA5}">
                      <a16:colId xmlns:a16="http://schemas.microsoft.com/office/drawing/2014/main" val="2866511701"/>
                    </a:ext>
                  </a:extLst>
                </a:gridCol>
                <a:gridCol w="980161">
                  <a:extLst>
                    <a:ext uri="{9D8B030D-6E8A-4147-A177-3AD203B41FA5}">
                      <a16:colId xmlns:a16="http://schemas.microsoft.com/office/drawing/2014/main" val="1258199888"/>
                    </a:ext>
                  </a:extLst>
                </a:gridCol>
                <a:gridCol w="914388">
                  <a:extLst>
                    <a:ext uri="{9D8B030D-6E8A-4147-A177-3AD203B41FA5}">
                      <a16:colId xmlns:a16="http://schemas.microsoft.com/office/drawing/2014/main" val="4185574784"/>
                    </a:ext>
                  </a:extLst>
                </a:gridCol>
                <a:gridCol w="914388">
                  <a:extLst>
                    <a:ext uri="{9D8B030D-6E8A-4147-A177-3AD203B41FA5}">
                      <a16:colId xmlns:a16="http://schemas.microsoft.com/office/drawing/2014/main" val="3524960884"/>
                    </a:ext>
                  </a:extLst>
                </a:gridCol>
                <a:gridCol w="914388">
                  <a:extLst>
                    <a:ext uri="{9D8B030D-6E8A-4147-A177-3AD203B41FA5}">
                      <a16:colId xmlns:a16="http://schemas.microsoft.com/office/drawing/2014/main" val="1048151436"/>
                    </a:ext>
                  </a:extLst>
                </a:gridCol>
              </a:tblGrid>
              <a:tr h="59204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Air Temperature</a:t>
                      </a:r>
                    </a:p>
                    <a:p>
                      <a:pPr algn="ctr"/>
                      <a:r>
                        <a:rPr lang="en-US" sz="900" b="0" i="1" dirty="0"/>
                        <a:t>Average (°F)</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Barometric Pressure</a:t>
                      </a:r>
                    </a:p>
                    <a:p>
                      <a:pPr algn="ctr"/>
                      <a:r>
                        <a:rPr lang="en-US" sz="900" b="0" i="1" dirty="0"/>
                        <a:t>Average (atm)</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Max (mph)</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Average (mph)</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29648">
                <a:tc>
                  <a:txBody>
                    <a:bodyPr/>
                    <a:lstStyle/>
                    <a:p>
                      <a:pPr algn="ctr" fontAlgn="ctr"/>
                      <a:r>
                        <a:rPr lang="en-US" sz="1000" b="0" i="0" u="none" strike="noStrike">
                          <a:solidFill>
                            <a:srgbClr val="247BA0"/>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10/6/2016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70.93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30.038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19.5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12.0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29648">
                <a:tc>
                  <a:txBody>
                    <a:bodyPr/>
                    <a:lstStyle/>
                    <a:p>
                      <a:pPr algn="ctr" fontAlgn="ctr"/>
                      <a:r>
                        <a:rPr lang="en-US" sz="1000" b="0" i="0" u="none" strike="noStrike">
                          <a:solidFill>
                            <a:srgbClr val="247BA0"/>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10/7/2016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76.28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29.945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26.4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13.9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518224"/>
                  </a:ext>
                </a:extLst>
              </a:tr>
              <a:tr h="329648">
                <a:tc>
                  <a:txBody>
                    <a:bodyPr/>
                    <a:lstStyle/>
                    <a:p>
                      <a:pPr algn="ctr" fontAlgn="ctr"/>
                      <a:r>
                        <a:rPr lang="en-US" sz="1000" b="1" i="0" u="none" strike="noStrike">
                          <a:solidFill>
                            <a:srgbClr val="247BA0"/>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10/8/2016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77.31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29.526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47.4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24.5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5057674"/>
                  </a:ext>
                </a:extLst>
              </a:tr>
              <a:tr h="329648">
                <a:tc>
                  <a:txBody>
                    <a:bodyPr/>
                    <a:lstStyle/>
                    <a:p>
                      <a:pPr algn="ctr" fontAlgn="ctr"/>
                      <a:r>
                        <a:rPr lang="en-US" sz="1000" b="1" i="0" u="none" strike="noStrike">
                          <a:solidFill>
                            <a:srgbClr val="247BA0"/>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10/9/2016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68.53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29.738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40.0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15.1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079533"/>
                  </a:ext>
                </a:extLst>
              </a:tr>
              <a:tr h="329648">
                <a:tc>
                  <a:txBody>
                    <a:bodyPr/>
                    <a:lstStyle/>
                    <a:p>
                      <a:pPr algn="ctr" fontAlgn="ctr"/>
                      <a:r>
                        <a:rPr lang="en-US" sz="1000" b="0" i="0" u="none" strike="noStrike">
                          <a:solidFill>
                            <a:srgbClr val="247BA0"/>
                          </a:solidFill>
                          <a:effectLst/>
                          <a:latin typeface="Calibri" panose="020F0502020204030204" pitchFamily="34" charset="0"/>
                        </a:rPr>
                        <a:t>Research Creek</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10/10/2016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61.52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30.174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25.5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11.1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3" name="TextBox 12">
            <a:extLst>
              <a:ext uri="{FF2B5EF4-FFF2-40B4-BE49-F238E27FC236}">
                <a16:creationId xmlns:a16="http://schemas.microsoft.com/office/drawing/2014/main" id="{645B5CE5-73A4-4157-BC2F-D76AAFA563E8}"/>
              </a:ext>
            </a:extLst>
          </p:cNvPr>
          <p:cNvSpPr txBox="1"/>
          <p:nvPr/>
        </p:nvSpPr>
        <p:spPr>
          <a:xfrm>
            <a:off x="1143000" y="1828737"/>
            <a:ext cx="3017520" cy="215444"/>
          </a:xfrm>
          <a:prstGeom prst="rect">
            <a:avLst/>
          </a:prstGeom>
          <a:solidFill>
            <a:srgbClr val="E7E6E6">
              <a:alpha val="50196"/>
            </a:srgbClr>
          </a:solid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sp>
        <p:nvSpPr>
          <p:cNvPr id="14" name="TextBox 13">
            <a:extLst>
              <a:ext uri="{FF2B5EF4-FFF2-40B4-BE49-F238E27FC236}">
                <a16:creationId xmlns:a16="http://schemas.microsoft.com/office/drawing/2014/main" id="{2FF259BB-D0B1-450C-B446-6C196A08BBD5}"/>
              </a:ext>
            </a:extLst>
          </p:cNvPr>
          <p:cNvSpPr txBox="1"/>
          <p:nvPr/>
        </p:nvSpPr>
        <p:spPr>
          <a:xfrm>
            <a:off x="1812231" y="2961980"/>
            <a:ext cx="2213669" cy="1007143"/>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Matthew was a Category 1 on the Saffir–Simpson scale when it made landfall along the southeastern coast of South Carolina. Matthew remained a Category 1 as passed the NOC reserve.</a:t>
            </a:r>
          </a:p>
        </p:txBody>
      </p:sp>
      <p:sp>
        <p:nvSpPr>
          <p:cNvPr id="15" name="Rectangle 14">
            <a:extLst>
              <a:ext uri="{FF2B5EF4-FFF2-40B4-BE49-F238E27FC236}">
                <a16:creationId xmlns:a16="http://schemas.microsoft.com/office/drawing/2014/main" id="{685498B2-31E8-4F62-B693-977822D09298}"/>
              </a:ext>
            </a:extLst>
          </p:cNvPr>
          <p:cNvSpPr/>
          <p:nvPr/>
        </p:nvSpPr>
        <p:spPr>
          <a:xfrm>
            <a:off x="218173" y="8585753"/>
            <a:ext cx="5943552" cy="674785"/>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Daily Rainfall measurements</a:t>
            </a:r>
            <a:r>
              <a:rPr lang="en-US" b="1" dirty="0">
                <a:solidFill>
                  <a:srgbClr val="247BA0"/>
                </a:solidFill>
              </a:rPr>
              <a:t>*</a:t>
            </a:r>
            <a:r>
              <a:rPr b="1" dirty="0">
                <a:solidFill>
                  <a:srgbClr val="247BA0"/>
                </a:solidFill>
              </a:rPr>
              <a:t> </a:t>
            </a:r>
            <a:r>
              <a:rPr dirty="0"/>
              <a:t>at multiple reserves from Oct. 6 through Oct. 11.</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a:t>
            </a:r>
            <a:r>
              <a:rPr dirty="0"/>
              <a:t>readings at the weather station from Oct. 5  through Oct. 26.</a:t>
            </a:r>
          </a:p>
        </p:txBody>
      </p:sp>
      <p:sp>
        <p:nvSpPr>
          <p:cNvPr id="6" name="txt_met_storm_desc"/>
          <p:cNvSpPr>
            <a:spLocks noGrp="1"/>
          </p:cNvSpPr>
          <p:nvPr>
            <p:ph type="body" sz="quarter" idx="16"/>
          </p:nvPr>
        </p:nvSpPr>
        <p:spPr>
          <a:xfrm>
            <a:off x="4021164" y="5046965"/>
            <a:ext cx="3749040" cy="4789211"/>
          </a:xfrm>
        </p:spPr>
        <p:txBody>
          <a:bodyPr/>
          <a:lstStyle/>
          <a:p>
            <a:r>
              <a:rPr dirty="0"/>
              <a:t>In North Carolina</a:t>
            </a:r>
            <a:r>
              <a:rPr lang="en-US" dirty="0"/>
              <a:t>,</a:t>
            </a:r>
            <a:r>
              <a:rPr dirty="0"/>
              <a:t> wind damage was primarily constrained to the immediate coastal areas. However, flood-producing rainfall was much more widespread.  Torrential rains fell over eastern North Carolina with rainfall exceeding 10 inches in many places both along the coast and well inland.  </a:t>
            </a:r>
            <a:endParaRPr lang="en-US" dirty="0"/>
          </a:p>
          <a:p>
            <a:endParaRPr lang="en-US" dirty="0"/>
          </a:p>
          <a:p>
            <a:r>
              <a:rPr dirty="0"/>
              <a:t>In the southeastern portion of the state, maximum inundation levels were 2-4 ft above ground level. This resulted in record flood levels in downtown Wilmington. The highest coastal water levels were found farther up the coast on the sound side of the Outer Banks. Here maximum inundation levels were 4-6 ft above ground level.
NOAA NCEI estimates that wind and water damage across the southeast totaled approximately $10 billion, making Matthew the 10th most destructive hurricane to affect the United States. The most costly impacts occurred in North Carolina. River flooding was the main cause of damage throughout the state, where historic flood levels damaged 100,000 homes, business</a:t>
            </a:r>
            <a:r>
              <a:rPr lang="en-US" dirty="0"/>
              <a:t>,</a:t>
            </a:r>
            <a:r>
              <a:rPr dirty="0"/>
              <a:t> and structures.</a:t>
            </a:r>
          </a:p>
        </p:txBody>
      </p:sp>
      <p:pic>
        <p:nvPicPr>
          <p:cNvPr id="7" name="img_met_plot_1"/>
          <p:cNvPicPr>
            <a:picLocks noGrp="1"/>
          </p:cNvPicPr>
          <p:nvPr>
            <p:ph type="pic" sz="quarter" idx="18"/>
          </p:nvPr>
        </p:nvPicPr>
        <p:blipFill>
          <a:blip r:embed="rId2" cstate="print"/>
          <a:stretch>
            <a:fillRect/>
          </a:stretch>
        </p:blipFill>
        <p:spPr>
          <a:xfrm>
            <a:off x="474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083"/>
            <a:ext cx="3749040" cy="731520"/>
          </a:xfrm>
        </p:spPr>
        <p:txBody>
          <a:bodyPr/>
          <a:lstStyle/>
          <a:p>
            <a:r>
              <a:rPr dirty="0"/>
              <a:t>Matthew brought heavy rains, high winds, storm surge, and freshwater flooding to North Carolina.</a:t>
            </a:r>
          </a:p>
        </p:txBody>
      </p:sp>
      <p:pic>
        <p:nvPicPr>
          <p:cNvPr id="15" name="Picture 14" descr="A picture containing text, sign&#10;&#10;Description automatically generated">
            <a:extLst>
              <a:ext uri="{FF2B5EF4-FFF2-40B4-BE49-F238E27FC236}">
                <a16:creationId xmlns:a16="http://schemas.microsoft.com/office/drawing/2014/main" id="{59D15D68-43A6-4C94-8E15-9A47CF22D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1340" y="7423435"/>
            <a:ext cx="640081" cy="640081"/>
          </a:xfrm>
          <a:prstGeom prst="rect">
            <a:avLst/>
          </a:prstGeom>
        </p:spPr>
      </p:pic>
      <p:sp>
        <p:nvSpPr>
          <p:cNvPr id="16" name="TextBox 15">
            <a:extLst>
              <a:ext uri="{FF2B5EF4-FFF2-40B4-BE49-F238E27FC236}">
                <a16:creationId xmlns:a16="http://schemas.microsoft.com/office/drawing/2014/main" id="{F808F739-98D1-4ECA-ACFE-E07A68DB47BB}"/>
              </a:ext>
            </a:extLst>
          </p:cNvPr>
          <p:cNvSpPr txBox="1"/>
          <p:nvPr/>
        </p:nvSpPr>
        <p:spPr>
          <a:xfrm>
            <a:off x="1705148" y="7472597"/>
            <a:ext cx="1506643" cy="553998"/>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recorded at the reserve was 47 mph on Oct. 8</a:t>
            </a:r>
          </a:p>
        </p:txBody>
      </p:sp>
      <p:cxnSp>
        <p:nvCxnSpPr>
          <p:cNvPr id="17" name="Straight Arrow Connector 16">
            <a:extLst>
              <a:ext uri="{FF2B5EF4-FFF2-40B4-BE49-F238E27FC236}">
                <a16:creationId xmlns:a16="http://schemas.microsoft.com/office/drawing/2014/main" id="{6A15490B-DBA1-435F-A60E-417BF534469B}"/>
              </a:ext>
            </a:extLst>
          </p:cNvPr>
          <p:cNvCxnSpPr>
            <a:cxnSpLocks/>
          </p:cNvCxnSpPr>
          <p:nvPr/>
        </p:nvCxnSpPr>
        <p:spPr>
          <a:xfrm flipH="1">
            <a:off x="1381125" y="7647996"/>
            <a:ext cx="321204"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con&#10;&#10;Description automatically generated">
            <a:extLst>
              <a:ext uri="{FF2B5EF4-FFF2-40B4-BE49-F238E27FC236}">
                <a16:creationId xmlns:a16="http://schemas.microsoft.com/office/drawing/2014/main" id="{75383641-4D88-430A-AABB-EF705EDABD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81" y="722072"/>
            <a:ext cx="640081" cy="640081"/>
          </a:xfrm>
          <a:prstGeom prst="rect">
            <a:avLst/>
          </a:prstGeom>
        </p:spPr>
      </p:pic>
      <p:sp>
        <p:nvSpPr>
          <p:cNvPr id="20" name="TextBox 19">
            <a:extLst>
              <a:ext uri="{FF2B5EF4-FFF2-40B4-BE49-F238E27FC236}">
                <a16:creationId xmlns:a16="http://schemas.microsoft.com/office/drawing/2014/main" id="{994B51E7-6EDD-4ADC-9672-B4F5C847A04F}"/>
              </a:ext>
            </a:extLst>
          </p:cNvPr>
          <p:cNvSpPr txBox="1"/>
          <p:nvPr/>
        </p:nvSpPr>
        <p:spPr>
          <a:xfrm>
            <a:off x="791426" y="779362"/>
            <a:ext cx="2965555" cy="553998"/>
          </a:xfrm>
          <a:prstGeom prst="rect">
            <a:avLst/>
          </a:prstGeom>
          <a:solidFill>
            <a:schemeClr val="bg1">
              <a:lumMod val="95000"/>
            </a:schemeClr>
          </a:solidFill>
        </p:spPr>
        <p:txBody>
          <a:bodyPr wrap="square" rtlCol="0">
            <a:spAutoFit/>
          </a:bodyPr>
          <a:lstStyle/>
          <a:p>
            <a:r>
              <a:rPr lang="en-US" sz="1000" b="1" dirty="0">
                <a:solidFill>
                  <a:srgbClr val="707070"/>
                </a:solidFill>
              </a:rPr>
              <a:t>Matthew caused heavy rainfall at reserves along the Atlantic coast with 6.6 inches total recorded at Wilmington, a gage near the North Carolina reserve.</a:t>
            </a:r>
          </a:p>
        </p:txBody>
      </p:sp>
      <p:sp>
        <p:nvSpPr>
          <p:cNvPr id="21" name="txt_met_storm_desc">
            <a:extLst>
              <a:ext uri="{FF2B5EF4-FFF2-40B4-BE49-F238E27FC236}">
                <a16:creationId xmlns:a16="http://schemas.microsoft.com/office/drawing/2014/main" id="{70C9E619-1568-44BD-8385-740228BDC686}"/>
              </a:ext>
            </a:extLst>
          </p:cNvPr>
          <p:cNvSpPr txBox="1">
            <a:spLocks/>
          </p:cNvSpPr>
          <p:nvPr/>
        </p:nvSpPr>
        <p:spPr>
          <a:xfrm>
            <a:off x="4238625" y="9575481"/>
            <a:ext cx="3531579" cy="411315"/>
          </a:xfrm>
          <a:prstGeom prst="rect">
            <a:avLst/>
          </a:prstGeom>
        </p:spPr>
        <p:txBody>
          <a:bodyPr lIns="0" tIns="137160" rIns="137160" bIns="182880"/>
          <a:lstStyle>
            <a:lvl1pPr marL="0" indent="0" algn="l" defTabSz="777240" rtl="0" eaLnBrk="1" latinLnBrk="0" hangingPunct="1">
              <a:lnSpc>
                <a:spcPct val="100000"/>
              </a:lnSpc>
              <a:spcBef>
                <a:spcPts val="0"/>
              </a:spcBef>
              <a:buFontTx/>
              <a:buNone/>
              <a:defRPr sz="1200" kern="1200">
                <a:solidFill>
                  <a:schemeClr val="bg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sz="900" dirty="0"/>
              <a:t>*No precipitation data were recorded at the NOC NERR rain gauge. </a:t>
            </a:r>
            <a:br>
              <a:rPr lang="en-US" sz="900" dirty="0"/>
            </a:br>
            <a:r>
              <a:rPr lang="en-US" sz="900" dirty="0"/>
              <a:t>Local rain data reported are based on the Wilmington IAP (KILM) site.</a:t>
            </a:r>
          </a:p>
          <a:p>
            <a:r>
              <a:rPr lang="en-US" sz="900"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dirty="0"/>
              <a:t>As Matthew approached North Carolina on Oct. 8, salinity levels peaked.</a:t>
            </a:r>
            <a:r>
              <a:rPr lang="en-US" dirty="0"/>
              <a:t> Turbidity did not peak until the next day on Oct. 9.</a:t>
            </a:r>
            <a:endParaRPr dirty="0"/>
          </a:p>
        </p:txBody>
      </p:sp>
      <p:sp>
        <p:nvSpPr>
          <p:cNvPr id="3" name="txt_wq_data_notes"/>
          <p:cNvSpPr>
            <a:spLocks noGrp="1"/>
          </p:cNvSpPr>
          <p:nvPr>
            <p:ph type="body" sz="quarter" idx="13"/>
          </p:nvPr>
        </p:nvSpPr>
        <p:spPr>
          <a:xfrm>
            <a:off x="1639667" y="3158796"/>
            <a:ext cx="5486400" cy="228600"/>
          </a:xfrm>
        </p:spPr>
        <p:txBody>
          <a:bodyPr/>
          <a:lstStyle/>
          <a:p>
            <a:r>
              <a:t>Data reporting time periods for Hurricane Matthew: 10/6/2016 - 10/10/2016</a:t>
            </a:r>
          </a:p>
        </p:txBody>
      </p:sp>
      <p:sp>
        <p:nvSpPr>
          <p:cNvPr id="4" name="txt_wq_plot_ttl_1"/>
          <p:cNvSpPr>
            <a:spLocks noGrp="1"/>
          </p:cNvSpPr>
          <p:nvPr>
            <p:ph type="body" sz="quarter" idx="11" hasCustomPrompt="1"/>
          </p:nvPr>
        </p:nvSpPr>
        <p:spPr>
          <a:xfrm>
            <a:off x="0" y="3533495"/>
            <a:ext cx="3840480" cy="548640"/>
          </a:xfrm>
        </p:spPr>
        <p:txBody>
          <a:bodyPr/>
          <a:lstStyle/>
          <a:p>
            <a: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Oct. 5  through Oct. 26.</a:t>
            </a:r>
          </a:p>
        </p:txBody>
      </p:sp>
      <p:sp>
        <p:nvSpPr>
          <p:cNvPr id="6" name="txt_wq_plot_ttl_2"/>
          <p:cNvSpPr>
            <a:spLocks noGrp="1"/>
          </p:cNvSpPr>
          <p:nvPr>
            <p:ph type="body" sz="quarter" idx="14" hasCustomPrompt="1"/>
          </p:nvPr>
        </p:nvSpPr>
        <p:spPr>
          <a:xfrm>
            <a:off x="3900142" y="3533495"/>
            <a:ext cx="3840480" cy="548640"/>
          </a:xfrm>
        </p:spPr>
        <p:txBody>
          <a:bodyPr/>
          <a:lstStyle/>
          <a:p>
            <a:r>
              <a:t>Turbidity</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Turbidity levels </a:t>
            </a:r>
            <a:r>
              <a:rPr dirty="0"/>
              <a:t>from Oct. 5  through Oct. 26.</a:t>
            </a:r>
          </a:p>
        </p:txBody>
      </p:sp>
      <p:sp>
        <p:nvSpPr>
          <p:cNvPr id="8" name="txt_wq_ecosystem"/>
          <p:cNvSpPr>
            <a:spLocks noGrp="1"/>
          </p:cNvSpPr>
          <p:nvPr>
            <p:ph type="body" sz="quarter" idx="24"/>
          </p:nvPr>
        </p:nvSpPr>
        <p:spPr>
          <a:xfrm>
            <a:off x="0" y="6906271"/>
            <a:ext cx="3931920" cy="3017520"/>
          </a:xfrm>
        </p:spPr>
        <p:txBody>
          <a:bodyPr/>
          <a:lstStyle/>
          <a:p>
            <a:r>
              <a:rPr dirty="0"/>
              <a:t>Salinity and turbidity levels recorded at Zeke’s Basin show initial and post-storm impacts on water quality. Salinity levels increased as Matthew approached </a:t>
            </a:r>
            <a:br>
              <a:rPr lang="en-US" dirty="0"/>
            </a:br>
            <a:r>
              <a:rPr dirty="0"/>
              <a:t>North Carolina.  After the hurricane had passed salinity levels steadily dropped over the next week.  Dramatic spikes in turbidity occurred during the onset of the storm and immediately after. On October 10, the turbidity measurements began to level off to </a:t>
            </a:r>
            <a:br>
              <a:rPr lang="en-US" dirty="0"/>
            </a:br>
            <a:r>
              <a:rPr dirty="0"/>
              <a:t>pre-storm conditions. 
Dramatic increases in turbidity and shifts in salinity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517506"/>
            <a:ext cx="3200400" cy="420624"/>
          </a:xfrm>
        </p:spPr>
        <p:txBody>
          <a:bodyPr/>
          <a:lstStyle/>
          <a:p>
            <a:r>
              <a:rPr dirty="0"/>
              <a:t>Every plant and animal species have habitat preferences and requirements. Understanding these habitats is </a:t>
            </a:r>
            <a:br>
              <a:rPr lang="en-US" dirty="0"/>
            </a:br>
            <a:r>
              <a:rPr dirty="0"/>
              <a:t>critical to understanding populations.</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3" name="Table 32">
            <a:extLst>
              <a:ext uri="{FF2B5EF4-FFF2-40B4-BE49-F238E27FC236}">
                <a16:creationId xmlns:a16="http://schemas.microsoft.com/office/drawing/2014/main" id="{17DDB1A2-8E7D-42E9-B1D1-D3CDA1A1D0BD}"/>
              </a:ext>
            </a:extLst>
          </p:cNvPr>
          <p:cNvGraphicFramePr>
            <a:graphicFrameLocks noGrp="1"/>
          </p:cNvGraphicFramePr>
          <p:nvPr>
            <p:extLst>
              <p:ext uri="{D42A27DB-BD31-4B8C-83A1-F6EECF244321}">
                <p14:modId xmlns:p14="http://schemas.microsoft.com/office/powerpoint/2010/main" val="115264019"/>
              </p:ext>
            </p:extLst>
          </p:nvPr>
        </p:nvGraphicFramePr>
        <p:xfrm>
          <a:off x="1630142" y="692374"/>
          <a:ext cx="6035040" cy="242316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val="886900834"/>
                    </a:ext>
                  </a:extLst>
                </a:gridCol>
                <a:gridCol w="735980">
                  <a:extLst>
                    <a:ext uri="{9D8B030D-6E8A-4147-A177-3AD203B41FA5}">
                      <a16:colId xmlns:a16="http://schemas.microsoft.com/office/drawing/2014/main" val="2866511701"/>
                    </a:ext>
                  </a:extLst>
                </a:gridCol>
                <a:gridCol w="809579">
                  <a:extLst>
                    <a:ext uri="{9D8B030D-6E8A-4147-A177-3AD203B41FA5}">
                      <a16:colId xmlns:a16="http://schemas.microsoft.com/office/drawing/2014/main" val="1258199888"/>
                    </a:ext>
                  </a:extLst>
                </a:gridCol>
                <a:gridCol w="809579">
                  <a:extLst>
                    <a:ext uri="{9D8B030D-6E8A-4147-A177-3AD203B41FA5}">
                      <a16:colId xmlns:a16="http://schemas.microsoft.com/office/drawing/2014/main" val="4185574784"/>
                    </a:ext>
                  </a:extLst>
                </a:gridCol>
                <a:gridCol w="827978">
                  <a:extLst>
                    <a:ext uri="{9D8B030D-6E8A-4147-A177-3AD203B41FA5}">
                      <a16:colId xmlns:a16="http://schemas.microsoft.com/office/drawing/2014/main" val="3524960884"/>
                    </a:ext>
                  </a:extLst>
                </a:gridCol>
                <a:gridCol w="827978">
                  <a:extLst>
                    <a:ext uri="{9D8B030D-6E8A-4147-A177-3AD203B41FA5}">
                      <a16:colId xmlns:a16="http://schemas.microsoft.com/office/drawing/2014/main" val="1048151436"/>
                    </a:ext>
                  </a:extLst>
                </a:gridCol>
                <a:gridCol w="827978">
                  <a:extLst>
                    <a:ext uri="{9D8B030D-6E8A-4147-A177-3AD203B41FA5}">
                      <a16:colId xmlns:a16="http://schemas.microsoft.com/office/drawing/2014/main" val="2934377722"/>
                    </a:ext>
                  </a:extLst>
                </a:gridCol>
              </a:tblGrid>
              <a:tr h="64998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Depth</a:t>
                      </a:r>
                    </a:p>
                    <a:p>
                      <a:pPr algn="ctr"/>
                      <a:r>
                        <a:rPr lang="en-US" sz="900" b="0" i="1" dirty="0"/>
                        <a:t>Maximum</a:t>
                      </a:r>
                    </a:p>
                    <a:p>
                      <a:pPr algn="ctr"/>
                      <a:r>
                        <a:rPr lang="en-US" sz="900" b="0" i="1" dirty="0"/>
                        <a:t> (ft)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Minimum </a:t>
                      </a:r>
                    </a:p>
                    <a:p>
                      <a:pPr algn="ctr"/>
                      <a:r>
                        <a:rPr lang="en-US" sz="900" b="0" i="1" dirty="0"/>
                        <a:t>(</a:t>
                      </a:r>
                      <a:r>
                        <a:rPr lang="en-US" sz="900" b="0" i="1" dirty="0" err="1"/>
                        <a:t>psu</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Maximum </a:t>
                      </a:r>
                    </a:p>
                    <a:p>
                      <a:pPr algn="ctr"/>
                      <a:r>
                        <a:rPr lang="en-US" sz="900" b="0" i="1" dirty="0"/>
                        <a:t>(</a:t>
                      </a:r>
                      <a:r>
                        <a:rPr lang="en-US" sz="900" b="0" i="1" dirty="0" err="1"/>
                        <a:t>psu</a:t>
                      </a:r>
                      <a:r>
                        <a:rPr lang="en-US" sz="900" b="0" i="1" dirty="0"/>
                        <a:t>)</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Turbidity</a:t>
                      </a:r>
                    </a:p>
                    <a:p>
                      <a:pPr algn="ctr"/>
                      <a:r>
                        <a:rPr lang="en-US" sz="900" b="0" i="1" dirty="0"/>
                        <a:t>Minimum</a:t>
                      </a:r>
                    </a:p>
                    <a:p>
                      <a:pPr algn="ctr"/>
                      <a:r>
                        <a:rPr lang="en-US" sz="900" b="0" i="1" dirty="0"/>
                        <a:t>(NTU)</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Turbidity</a:t>
                      </a:r>
                    </a:p>
                    <a:p>
                      <a:pPr algn="ctr"/>
                      <a:r>
                        <a:rPr lang="en-US" sz="800" b="0" i="1" dirty="0"/>
                        <a:t>Maximum</a:t>
                      </a:r>
                    </a:p>
                    <a:p>
                      <a:pPr algn="ctr"/>
                      <a:r>
                        <a:rPr lang="en-US" sz="800" b="0" i="1" dirty="0"/>
                        <a:t>(NTU)</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Zeke's Basin</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10/6/2016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4.53</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12.1</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15.2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11.0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54636">
                <a:tc>
                  <a:txBody>
                    <a:bodyPr/>
                    <a:lstStyle/>
                    <a:p>
                      <a:pPr algn="ctr" fontAlgn="ctr"/>
                      <a:r>
                        <a:rPr lang="en-US" sz="1000" b="0" i="0" u="none" strike="noStrike">
                          <a:solidFill>
                            <a:srgbClr val="247BA0"/>
                          </a:solidFill>
                          <a:effectLst/>
                          <a:latin typeface="Calibri" panose="020F0502020204030204" pitchFamily="34" charset="0"/>
                        </a:rPr>
                        <a:t>Zeke's Basin</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10/7/2016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4.56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12.3</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16.2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133.0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518224"/>
                  </a:ext>
                </a:extLst>
              </a:tr>
              <a:tr h="354636">
                <a:tc>
                  <a:txBody>
                    <a:bodyPr/>
                    <a:lstStyle/>
                    <a:p>
                      <a:pPr algn="ctr" fontAlgn="ctr"/>
                      <a:r>
                        <a:rPr lang="en-US" sz="1000" b="1" i="0" u="none" strike="noStrike">
                          <a:solidFill>
                            <a:srgbClr val="247BA0"/>
                          </a:solidFill>
                          <a:effectLst/>
                          <a:latin typeface="Calibri" panose="020F0502020204030204" pitchFamily="34" charset="0"/>
                        </a:rPr>
                        <a:t>Zeke's Basin</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10/8/2016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5.94</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12.9</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19.7</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8.0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844.0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5057674"/>
                  </a:ext>
                </a:extLst>
              </a:tr>
              <a:tr h="354636">
                <a:tc>
                  <a:txBody>
                    <a:bodyPr/>
                    <a:lstStyle/>
                    <a:p>
                      <a:pPr algn="ctr" fontAlgn="ctr"/>
                      <a:r>
                        <a:rPr lang="en-US" sz="1000" b="1" i="0" u="none" strike="noStrike">
                          <a:solidFill>
                            <a:srgbClr val="247BA0"/>
                          </a:solidFill>
                          <a:effectLst/>
                          <a:latin typeface="Calibri" panose="020F0502020204030204" pitchFamily="34" charset="0"/>
                        </a:rPr>
                        <a:t>Zeke's Basin</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10/9/2016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4.40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12.3</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17.2</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a:solidFill>
                            <a:srgbClr val="247BA0"/>
                          </a:solidFill>
                          <a:effectLst/>
                          <a:latin typeface="Calibri" panose="020F0502020204030204" pitchFamily="34" charset="0"/>
                        </a:rPr>
                        <a:t>-1.0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ctr"/>
                      <a:r>
                        <a:rPr lang="en-US" sz="1000" b="1" i="0" u="none" strike="noStrike" dirty="0">
                          <a:solidFill>
                            <a:srgbClr val="247BA0"/>
                          </a:solidFill>
                          <a:effectLst/>
                          <a:latin typeface="Calibri" panose="020F0502020204030204" pitchFamily="34" charset="0"/>
                        </a:rPr>
                        <a:t>947.0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079533"/>
                  </a:ext>
                </a:extLst>
              </a:tr>
              <a:tr h="354636">
                <a:tc>
                  <a:txBody>
                    <a:bodyPr/>
                    <a:lstStyle/>
                    <a:p>
                      <a:pPr algn="ctr" fontAlgn="ctr"/>
                      <a:r>
                        <a:rPr lang="en-US" sz="1000" b="0" i="0" u="none" strike="noStrike">
                          <a:solidFill>
                            <a:srgbClr val="247BA0"/>
                          </a:solidFill>
                          <a:effectLst/>
                          <a:latin typeface="Calibri" panose="020F0502020204030204" pitchFamily="34" charset="0"/>
                        </a:rPr>
                        <a:t>Zeke's Basin</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10/10/2016</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5.28</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11.4</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16.7</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38.0</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4" name="Rectangle 13">
            <a:extLst>
              <a:ext uri="{FF2B5EF4-FFF2-40B4-BE49-F238E27FC236}">
                <a16:creationId xmlns:a16="http://schemas.microsoft.com/office/drawing/2014/main" id="{247C88B6-24F4-457E-BB45-7A06AFB82300}"/>
              </a:ext>
            </a:extLst>
          </p:cNvPr>
          <p:cNvSpPr/>
          <p:nvPr/>
        </p:nvSpPr>
        <p:spPr>
          <a:xfrm>
            <a:off x="1630142" y="2046987"/>
            <a:ext cx="6025514" cy="724788"/>
          </a:xfrm>
          <a:prstGeom prst="rect">
            <a:avLst/>
          </a:prstGeom>
          <a:no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7411FBB-21A8-4841-A9AD-0C8CB262A44D}"/>
              </a:ext>
            </a:extLst>
          </p:cNvPr>
          <p:cNvSpPr txBox="1"/>
          <p:nvPr/>
        </p:nvSpPr>
        <p:spPr>
          <a:xfrm>
            <a:off x="1768323" y="4811180"/>
            <a:ext cx="1660677" cy="707886"/>
          </a:xfrm>
          <a:prstGeom prst="rect">
            <a:avLst/>
          </a:prstGeom>
          <a:noFill/>
        </p:spPr>
        <p:txBody>
          <a:bodyPr wrap="square" rtlCol="0">
            <a:spAutoFit/>
          </a:bodyPr>
          <a:lstStyle/>
          <a:p>
            <a:r>
              <a:rPr lang="en-US" sz="1000" b="1" dirty="0">
                <a:solidFill>
                  <a:srgbClr val="707070"/>
                </a:solidFill>
              </a:rPr>
              <a:t>Salinity increased with the onset of Matthew and then steadily declined as flooding occurred</a:t>
            </a:r>
          </a:p>
        </p:txBody>
      </p:sp>
      <p:cxnSp>
        <p:nvCxnSpPr>
          <p:cNvPr id="16" name="Curved Connector 34">
            <a:extLst>
              <a:ext uri="{FF2B5EF4-FFF2-40B4-BE49-F238E27FC236}">
                <a16:creationId xmlns:a16="http://schemas.microsoft.com/office/drawing/2014/main" id="{C8A1B04A-8827-42A2-A360-77D0DB58A022}"/>
              </a:ext>
            </a:extLst>
          </p:cNvPr>
          <p:cNvCxnSpPr>
            <a:cxnSpLocks/>
          </p:cNvCxnSpPr>
          <p:nvPr/>
        </p:nvCxnSpPr>
        <p:spPr>
          <a:xfrm rot="10800000">
            <a:off x="1198215" y="4763557"/>
            <a:ext cx="602010" cy="218019"/>
          </a:xfrm>
          <a:prstGeom prst="curvedConnector3">
            <a:avLst>
              <a:gd name="adj1" fmla="val 50000"/>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8EC5769-B460-4693-A253-406F8F39C943}"/>
              </a:ext>
            </a:extLst>
          </p:cNvPr>
          <p:cNvSpPr txBox="1"/>
          <p:nvPr/>
        </p:nvSpPr>
        <p:spPr>
          <a:xfrm>
            <a:off x="5427897" y="4686993"/>
            <a:ext cx="1660677" cy="553998"/>
          </a:xfrm>
          <a:prstGeom prst="rect">
            <a:avLst/>
          </a:prstGeom>
          <a:noFill/>
        </p:spPr>
        <p:txBody>
          <a:bodyPr wrap="square" rtlCol="0">
            <a:spAutoFit/>
          </a:bodyPr>
          <a:lstStyle/>
          <a:p>
            <a:r>
              <a:rPr lang="en-US" sz="1000" b="1" dirty="0">
                <a:solidFill>
                  <a:srgbClr val="707070"/>
                </a:solidFill>
              </a:rPr>
              <a:t>A dramatic increase in turbidity occurred on both Oct. 8 and Oct. 9.</a:t>
            </a:r>
          </a:p>
        </p:txBody>
      </p:sp>
      <p:cxnSp>
        <p:nvCxnSpPr>
          <p:cNvPr id="19" name="Straight Arrow Connector 18">
            <a:extLst>
              <a:ext uri="{FF2B5EF4-FFF2-40B4-BE49-F238E27FC236}">
                <a16:creationId xmlns:a16="http://schemas.microsoft.com/office/drawing/2014/main" id="{CC0E3C97-31C4-4637-80C4-5C4F5930352F}"/>
              </a:ext>
            </a:extLst>
          </p:cNvPr>
          <p:cNvCxnSpPr>
            <a:cxnSpLocks/>
          </p:cNvCxnSpPr>
          <p:nvPr/>
        </p:nvCxnSpPr>
        <p:spPr>
          <a:xfrm flipH="1">
            <a:off x="5091152" y="4768848"/>
            <a:ext cx="374238"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Brandon Puckett, Research Coordinator
e: Brandon.Puckett@ncdenr.gov
p: 252.838.0851</a:t>
            </a:r>
          </a:p>
        </p:txBody>
      </p:sp>
      <p:sp>
        <p:nvSpPr>
          <p:cNvPr id="3" name="txt_nerr_data"/>
          <p:cNvSpPr>
            <a:spLocks noGrp="1"/>
          </p:cNvSpPr>
          <p:nvPr>
            <p:ph type="body" sz="quarter" idx="22"/>
          </p:nvPr>
        </p:nvSpPr>
        <p:spPr>
          <a:xfrm>
            <a:off x="273050" y="6414641"/>
            <a:ext cx="3749040" cy="640080"/>
          </a:xfrm>
        </p:spPr>
        <p:txBody>
          <a:bodyPr/>
          <a:lstStyle/>
          <a:p>
            <a:r>
              <a:t>Visit www.nerrsdata.org to view and download weather and water quality data from North Carolina NERR.</a:t>
            </a:r>
          </a:p>
        </p:txBody>
      </p:sp>
      <p:sp>
        <p:nvSpPr>
          <p:cNvPr id="4" name="txt_explore"/>
          <p:cNvSpPr>
            <a:spLocks noGrp="1"/>
          </p:cNvSpPr>
          <p:nvPr>
            <p:ph type="body" sz="quarter" idx="23"/>
          </p:nvPr>
        </p:nvSpPr>
        <p:spPr>
          <a:xfrm>
            <a:off x="273050" y="7684072"/>
            <a:ext cx="4114800" cy="914400"/>
          </a:xfrm>
        </p:spPr>
        <p:txBody>
          <a:bodyPr/>
          <a:lstStyle/>
          <a:p>
            <a:r>
              <a:rPr dirty="0"/>
              <a:t>Interested in learning more? Visit </a:t>
            </a:r>
            <a:r>
              <a:rPr b="1" u="sng" dirty="0">
                <a:solidFill>
                  <a:srgbClr val="AEBA41"/>
                </a:solidFill>
              </a:rPr>
              <a:t>deq.nc.gov/</a:t>
            </a:r>
            <a:r>
              <a:rPr b="1" u="sng" dirty="0" err="1">
                <a:solidFill>
                  <a:srgbClr val="AEBA41"/>
                </a:solidFill>
              </a:rPr>
              <a:t>coastalreserve</a:t>
            </a:r>
            <a:r>
              <a:rPr dirty="0"/>
              <a:t>
For video, news updates, online storm data and prediction visualization tools, check out our Storm Story Map at </a:t>
            </a:r>
            <a:r>
              <a:rPr b="1" u="sng" dirty="0">
                <a:solidFill>
                  <a:srgbClr val="AEBA41"/>
                </a:solidFill>
              </a:rPr>
              <a:t>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t>@NCReserve</a:t>
            </a:r>
          </a:p>
        </p:txBody>
      </p:sp>
      <p:pic>
        <p:nvPicPr>
          <p:cNvPr id="6" name="img_nerr_1"/>
          <p:cNvPicPr>
            <a:picLocks noGrp="1"/>
          </p:cNvPicPr>
          <p:nvPr>
            <p:ph type="pic" sz="quarter" idx="19"/>
          </p:nvPr>
        </p:nvPicPr>
        <p:blipFill>
          <a:blip r:embed="rId2"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3"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4"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5"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3287</TotalTime>
  <Words>1408</Words>
  <Application>Microsoft Office PowerPoint</Application>
  <PresentationFormat>Custom</PresentationFormat>
  <Paragraphs>157</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136</cp:revision>
  <dcterms:created xsi:type="dcterms:W3CDTF">2021-12-21T14:21:49Z</dcterms:created>
  <dcterms:modified xsi:type="dcterms:W3CDTF">2022-05-27T13:45:04Z</dcterms:modified>
</cp:coreProperties>
</file>